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7" r:id="rId2"/>
    <p:sldId id="271" r:id="rId3"/>
    <p:sldId id="322" r:id="rId4"/>
    <p:sldId id="270" r:id="rId5"/>
    <p:sldId id="272" r:id="rId6"/>
    <p:sldId id="273" r:id="rId7"/>
    <p:sldId id="274" r:id="rId8"/>
    <p:sldId id="275" r:id="rId9"/>
    <p:sldId id="276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7" r:id="rId19"/>
    <p:sldId id="288" r:id="rId20"/>
    <p:sldId id="289" r:id="rId21"/>
    <p:sldId id="290" r:id="rId22"/>
    <p:sldId id="291" r:id="rId23"/>
    <p:sldId id="293" r:id="rId24"/>
    <p:sldId id="294" r:id="rId25"/>
    <p:sldId id="296" r:id="rId26"/>
    <p:sldId id="297" r:id="rId27"/>
    <p:sldId id="298" r:id="rId28"/>
    <p:sldId id="299" r:id="rId29"/>
    <p:sldId id="300" r:id="rId30"/>
    <p:sldId id="301" r:id="rId31"/>
    <p:sldId id="302" r:id="rId32"/>
    <p:sldId id="304" r:id="rId33"/>
    <p:sldId id="305" r:id="rId34"/>
    <p:sldId id="306" r:id="rId35"/>
    <p:sldId id="307" r:id="rId36"/>
    <p:sldId id="309" r:id="rId37"/>
    <p:sldId id="310" r:id="rId38"/>
    <p:sldId id="311" r:id="rId39"/>
    <p:sldId id="312" r:id="rId40"/>
    <p:sldId id="314" r:id="rId41"/>
    <p:sldId id="315" r:id="rId42"/>
    <p:sldId id="316" r:id="rId43"/>
    <p:sldId id="317" r:id="rId44"/>
    <p:sldId id="318" r:id="rId45"/>
    <p:sldId id="319" r:id="rId46"/>
    <p:sldId id="320" r:id="rId47"/>
    <p:sldId id="321" r:id="rId4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CD1F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til Yok, Tablo Kılavuz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Orta Stil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Açık Stil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0" autoAdjust="0"/>
    <p:restoredTop sz="95788" autoAdjust="0"/>
  </p:normalViewPr>
  <p:slideViewPr>
    <p:cSldViewPr snapToGrid="0">
      <p:cViewPr varScale="1">
        <p:scale>
          <a:sx n="106" d="100"/>
          <a:sy n="106" d="100"/>
        </p:scale>
        <p:origin x="114" y="1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jpg>
</file>

<file path=ppt/media/image37.gif>
</file>

<file path=ppt/media/image38.jpeg>
</file>

<file path=ppt/media/image39.gif>
</file>

<file path=ppt/media/image4.png>
</file>

<file path=ppt/media/image40.png>
</file>

<file path=ppt/media/image41.jpg>
</file>

<file path=ppt/media/image42.png>
</file>

<file path=ppt/media/image43.jpg>
</file>

<file path=ppt/media/image44.png>
</file>

<file path=ppt/media/image45.png>
</file>

<file path=ppt/media/image46.png>
</file>

<file path=ppt/media/image47.jpg>
</file>

<file path=ppt/media/image48.png>
</file>

<file path=ppt/media/image49.jpg>
</file>

<file path=ppt/media/image5.jpg>
</file>

<file path=ppt/media/image50.png>
</file>

<file path=ppt/media/image51.png>
</file>

<file path=ppt/media/image52.jpg>
</file>

<file path=ppt/media/image53.png>
</file>

<file path=ppt/media/image54.png>
</file>

<file path=ppt/media/image55.jpg>
</file>

<file path=ppt/media/image56.jpg>
</file>

<file path=ppt/media/image57.jpg>
</file>

<file path=ppt/media/image58.jpeg>
</file>

<file path=ppt/media/image59.png>
</file>

<file path=ppt/media/image6.png>
</file>

<file path=ppt/media/image60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77F576-AE14-466D-AA6B-335273622B21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0BD3E-EF63-48CD-BA60-F7ED6F94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08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tıklatın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04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912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70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91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56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18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36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569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750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195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2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A066D-271F-4C1A-B89A-0705A7689EE9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C7403-F6BA-4F25-BF57-4305E04DD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65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park.apache.org/docs/2.3.1/ml-guide.html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jpg"/><Relationship Id="rId7" Type="http://schemas.openxmlformats.org/officeDocument/2006/relationships/image" Target="../media/image4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11" Type="http://schemas.openxmlformats.org/officeDocument/2006/relationships/image" Target="../media/image1.png"/><Relationship Id="rId5" Type="http://schemas.openxmlformats.org/officeDocument/2006/relationships/image" Target="../media/image43.jp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Düz Bağlayıcı 9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up 1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8" name="Grup 7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7" name="Dikdörtgen 6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6" name="Grup 5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4" name="Resim 3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5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2" name="Metin kutusu 11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629" y="981126"/>
            <a:ext cx="4774603" cy="2539682"/>
          </a:xfrm>
          <a:prstGeom prst="rect">
            <a:avLst/>
          </a:prstGeom>
        </p:spPr>
      </p:pic>
      <p:sp>
        <p:nvSpPr>
          <p:cNvPr id="16" name="Unvan 1"/>
          <p:cNvSpPr>
            <a:spLocks noGrp="1"/>
          </p:cNvSpPr>
          <p:nvPr>
            <p:ph type="ctrTitle"/>
          </p:nvPr>
        </p:nvSpPr>
        <p:spPr>
          <a:xfrm>
            <a:off x="2426516" y="3520808"/>
            <a:ext cx="6745860" cy="1151639"/>
          </a:xfrm>
        </p:spPr>
        <p:txBody>
          <a:bodyPr>
            <a:normAutofit fontScale="90000"/>
          </a:bodyPr>
          <a:lstStyle/>
          <a:p>
            <a:r>
              <a:rPr lang="tr-TR" sz="4200" b="1" dirty="0" smtClean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ile</a:t>
            </a:r>
            <a:br>
              <a:rPr lang="tr-TR" sz="4200" b="1" dirty="0" smtClean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</a:br>
            <a:r>
              <a:rPr lang="tr-TR" sz="4200" b="1" dirty="0" smtClean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Makine Öğrenmesi </a:t>
            </a:r>
            <a:endParaRPr lang="en-US" sz="4200" b="1" dirty="0">
              <a:solidFill>
                <a:srgbClr val="CD1F26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11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999656" y="332657"/>
            <a:ext cx="579613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KARŞILAŞTIRMA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3" y="1124745"/>
            <a:ext cx="8533337" cy="3678385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2999656" y="501044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X</a:t>
            </a:r>
            <a:r>
              <a:rPr lang="tr-TR" baseline="-25000" dirty="0"/>
              <a:t>1</a:t>
            </a:r>
            <a:r>
              <a:rPr lang="tr-TR" dirty="0"/>
              <a:t>: Toplam gelir</a:t>
            </a:r>
          </a:p>
        </p:txBody>
      </p:sp>
      <p:sp>
        <p:nvSpPr>
          <p:cNvPr id="5" name="Metin kutusu 4"/>
          <p:cNvSpPr txBox="1"/>
          <p:nvPr/>
        </p:nvSpPr>
        <p:spPr>
          <a:xfrm>
            <a:off x="3001153" y="5398873"/>
            <a:ext cx="323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X</a:t>
            </a:r>
            <a:r>
              <a:rPr lang="tr-TR" baseline="-25000" dirty="0"/>
              <a:t>2</a:t>
            </a:r>
            <a:r>
              <a:rPr lang="tr-TR" dirty="0"/>
              <a:t>: Otomobil için ayırdığı bütçe</a:t>
            </a:r>
          </a:p>
        </p:txBody>
      </p:sp>
      <p:sp>
        <p:nvSpPr>
          <p:cNvPr id="6" name="Metin kutusu 5"/>
          <p:cNvSpPr txBox="1"/>
          <p:nvPr/>
        </p:nvSpPr>
        <p:spPr>
          <a:xfrm>
            <a:off x="2999657" y="5787287"/>
            <a:ext cx="4060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Hedef: D </a:t>
            </a:r>
            <a:r>
              <a:rPr lang="tr-TR" dirty="0" err="1"/>
              <a:t>Segmentinde</a:t>
            </a:r>
            <a:r>
              <a:rPr lang="tr-TR" dirty="0"/>
              <a:t> otomobil alır mı?</a:t>
            </a:r>
          </a:p>
        </p:txBody>
      </p:sp>
      <p:cxnSp>
        <p:nvCxnSpPr>
          <p:cNvPr id="7" name="Düz Bağlayıcı 6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up 7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9" name="Grup 8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1" name="Dikdörtgen 10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2" name="Grup 11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3" name="Resim 12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4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0" name="Metin kutusu 9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392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712949" y="1653633"/>
            <a:ext cx="8429625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tr-TR" sz="44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SUPERVISED LEARNING (DENETİMLİ ÖĞRENME) METODLARI</a:t>
            </a:r>
          </a:p>
        </p:txBody>
      </p:sp>
      <p:cxnSp>
        <p:nvCxnSpPr>
          <p:cNvPr id="3" name="Düz Bağlayıcı 2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 3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5" name="Grup 4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7" name="Dikdörtgen 6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8" name="Grup 7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6" name="Metin kutusu 5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8242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927648" y="184285"/>
            <a:ext cx="579613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REGRESYON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504" y="476672"/>
            <a:ext cx="9144000" cy="605028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6456040" y="2788125"/>
            <a:ext cx="144016" cy="14401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" name="Oval 4"/>
          <p:cNvSpPr/>
          <p:nvPr/>
        </p:nvSpPr>
        <p:spPr>
          <a:xfrm>
            <a:off x="6457782" y="3238469"/>
            <a:ext cx="144016" cy="14401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cxnSp>
        <p:nvCxnSpPr>
          <p:cNvPr id="7" name="Düz Bağlayıcı 6"/>
          <p:cNvCxnSpPr>
            <a:stCxn id="4" idx="4"/>
            <a:endCxn id="5" idx="0"/>
          </p:cNvCxnSpPr>
          <p:nvPr/>
        </p:nvCxnSpPr>
        <p:spPr>
          <a:xfrm>
            <a:off x="6528048" y="2932141"/>
            <a:ext cx="1742" cy="306328"/>
          </a:xfrm>
          <a:prstGeom prst="line">
            <a:avLst/>
          </a:prstGeom>
          <a:ln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Metin kutusu 10"/>
          <p:cNvSpPr txBox="1"/>
          <p:nvPr/>
        </p:nvSpPr>
        <p:spPr>
          <a:xfrm>
            <a:off x="6384032" y="2420889"/>
            <a:ext cx="288032" cy="367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?</a:t>
            </a:r>
          </a:p>
        </p:txBody>
      </p:sp>
      <p:sp>
        <p:nvSpPr>
          <p:cNvPr id="13" name="Metin kutusu 12"/>
          <p:cNvSpPr txBox="1"/>
          <p:nvPr/>
        </p:nvSpPr>
        <p:spPr>
          <a:xfrm>
            <a:off x="7896200" y="5085184"/>
            <a:ext cx="2304256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>
                <a:latin typeface="Consolas" panose="020B0609020204030204" pitchFamily="49" charset="0"/>
                <a:cs typeface="Consolas" panose="020B0609020204030204" pitchFamily="49" charset="0"/>
              </a:rPr>
              <a:t>Y = 0.125X + 5</a:t>
            </a:r>
          </a:p>
        </p:txBody>
      </p:sp>
    </p:spTree>
    <p:extLst>
      <p:ext uri="{BB962C8B-B14F-4D97-AF65-F5344CB8AC3E}">
        <p14:creationId xmlns:p14="http://schemas.microsoft.com/office/powerpoint/2010/main" val="182349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1" grpId="0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927648" y="184285"/>
            <a:ext cx="579613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KARAR AĞACI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80729"/>
            <a:ext cx="9144000" cy="5049795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827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1757800" y="116633"/>
            <a:ext cx="4318301" cy="3240359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21"/>
          <a:stretch/>
        </p:blipFill>
        <p:spPr>
          <a:xfrm>
            <a:off x="6799468" y="2287867"/>
            <a:ext cx="4012548" cy="3552449"/>
          </a:xfrm>
          <a:prstGeom prst="rect">
            <a:avLst/>
          </a:prstGeom>
        </p:spPr>
      </p:pic>
      <p:sp>
        <p:nvSpPr>
          <p:cNvPr id="6" name="Yukarı Bükülü Ok 5"/>
          <p:cNvSpPr/>
          <p:nvPr/>
        </p:nvSpPr>
        <p:spPr>
          <a:xfrm rot="5400000">
            <a:off x="5060470" y="3312325"/>
            <a:ext cx="1368152" cy="1457332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5015880" y="476672"/>
            <a:ext cx="579613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KARAR AĞACI</a:t>
            </a:r>
          </a:p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ÖRNEK</a:t>
            </a:r>
          </a:p>
        </p:txBody>
      </p:sp>
      <p:cxnSp>
        <p:nvCxnSpPr>
          <p:cNvPr id="10" name="Düz Bağlayıcı 9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 10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2" name="Grup 11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4" name="Dikdörtgen 13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5" name="Grup 14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6" name="Resim 15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7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3" name="Metin kutusu 12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8322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2927648" y="184285"/>
            <a:ext cx="579613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RANDOM FOREST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69" r="12594"/>
          <a:stretch/>
        </p:blipFill>
        <p:spPr>
          <a:xfrm flipH="1">
            <a:off x="1991113" y="2243953"/>
            <a:ext cx="1656184" cy="2933172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13" r="16532"/>
          <a:stretch/>
        </p:blipFill>
        <p:spPr>
          <a:xfrm>
            <a:off x="8184233" y="2494651"/>
            <a:ext cx="2356117" cy="2954999"/>
          </a:xfrm>
          <a:prstGeom prst="rect">
            <a:avLst/>
          </a:prstGeom>
        </p:spPr>
      </p:pic>
      <p:sp>
        <p:nvSpPr>
          <p:cNvPr id="17" name="Sağ Ok 16"/>
          <p:cNvSpPr/>
          <p:nvPr/>
        </p:nvSpPr>
        <p:spPr>
          <a:xfrm rot="1690105">
            <a:off x="5774206" y="2526872"/>
            <a:ext cx="1152129" cy="366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Sağ Ok 17"/>
          <p:cNvSpPr/>
          <p:nvPr/>
        </p:nvSpPr>
        <p:spPr>
          <a:xfrm>
            <a:off x="5710859" y="3782763"/>
            <a:ext cx="1152129" cy="366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9" name="Sağ Ok 18"/>
          <p:cNvSpPr/>
          <p:nvPr/>
        </p:nvSpPr>
        <p:spPr>
          <a:xfrm rot="19609303">
            <a:off x="5854225" y="4994470"/>
            <a:ext cx="1152129" cy="366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0" name="Metin kutusu 19"/>
          <p:cNvSpPr txBox="1"/>
          <p:nvPr/>
        </p:nvSpPr>
        <p:spPr>
          <a:xfrm>
            <a:off x="7007004" y="3710539"/>
            <a:ext cx="1108467" cy="5232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2800" b="1" dirty="0">
                <a:solidFill>
                  <a:srgbClr val="00B05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OYNA</a:t>
            </a:r>
          </a:p>
        </p:txBody>
      </p:sp>
      <p:sp>
        <p:nvSpPr>
          <p:cNvPr id="21" name="Metin kutusu 20"/>
          <p:cNvSpPr txBox="1"/>
          <p:nvPr/>
        </p:nvSpPr>
        <p:spPr>
          <a:xfrm>
            <a:off x="1801393" y="1585011"/>
            <a:ext cx="2035624" cy="64633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b="1" dirty="0">
                <a:solidFill>
                  <a:srgbClr val="00B050"/>
                </a:solidFill>
              </a:rPr>
              <a:t>BU HAVADA GOLF OYNANIR MI?</a:t>
            </a:r>
          </a:p>
        </p:txBody>
      </p:sp>
      <p:grpSp>
        <p:nvGrpSpPr>
          <p:cNvPr id="27" name="Grup 26"/>
          <p:cNvGrpSpPr/>
          <p:nvPr/>
        </p:nvGrpSpPr>
        <p:grpSpPr>
          <a:xfrm>
            <a:off x="4405115" y="1078824"/>
            <a:ext cx="1327599" cy="1540776"/>
            <a:chOff x="2881114" y="1078824"/>
            <a:chExt cx="1327599" cy="1540776"/>
          </a:xfrm>
        </p:grpSpPr>
        <p:grpSp>
          <p:nvGrpSpPr>
            <p:cNvPr id="10" name="Grup 9"/>
            <p:cNvGrpSpPr/>
            <p:nvPr/>
          </p:nvGrpSpPr>
          <p:grpSpPr>
            <a:xfrm>
              <a:off x="2915816" y="1196752"/>
              <a:ext cx="1292897" cy="1422848"/>
              <a:chOff x="2915816" y="1186298"/>
              <a:chExt cx="1292897" cy="1433302"/>
            </a:xfrm>
          </p:grpSpPr>
          <p:pic>
            <p:nvPicPr>
              <p:cNvPr id="7" name="Resim 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15816" y="1186298"/>
                <a:ext cx="1292897" cy="1433302"/>
              </a:xfrm>
              <a:prstGeom prst="rect">
                <a:avLst/>
              </a:prstGeom>
            </p:spPr>
          </p:pic>
          <p:sp>
            <p:nvSpPr>
              <p:cNvPr id="9" name="Metin kutusu 8"/>
              <p:cNvSpPr txBox="1"/>
              <p:nvPr/>
            </p:nvSpPr>
            <p:spPr>
              <a:xfrm>
                <a:off x="2932105" y="2132856"/>
                <a:ext cx="792088" cy="36933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b="1" dirty="0">
                    <a:solidFill>
                      <a:srgbClr val="00B050"/>
                    </a:solidFill>
                  </a:rPr>
                  <a:t>OYNA</a:t>
                </a:r>
              </a:p>
            </p:txBody>
          </p:sp>
        </p:grpSp>
        <p:sp>
          <p:nvSpPr>
            <p:cNvPr id="22" name="Metin kutusu 21"/>
            <p:cNvSpPr txBox="1"/>
            <p:nvPr/>
          </p:nvSpPr>
          <p:spPr>
            <a:xfrm>
              <a:off x="2881114" y="1078824"/>
              <a:ext cx="792088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1200" b="1" dirty="0">
                  <a:solidFill>
                    <a:srgbClr val="00B050"/>
                  </a:solidFill>
                </a:rPr>
                <a:t>Ağaç-1</a:t>
              </a:r>
            </a:p>
          </p:txBody>
        </p:sp>
      </p:grpSp>
      <p:grpSp>
        <p:nvGrpSpPr>
          <p:cNvPr id="26" name="Grup 25"/>
          <p:cNvGrpSpPr/>
          <p:nvPr/>
        </p:nvGrpSpPr>
        <p:grpSpPr>
          <a:xfrm>
            <a:off x="4439385" y="2800684"/>
            <a:ext cx="1368582" cy="1469995"/>
            <a:chOff x="2915385" y="2800683"/>
            <a:chExt cx="1368582" cy="1469995"/>
          </a:xfrm>
        </p:grpSpPr>
        <p:grpSp>
          <p:nvGrpSpPr>
            <p:cNvPr id="11" name="Grup 10"/>
            <p:cNvGrpSpPr/>
            <p:nvPr/>
          </p:nvGrpSpPr>
          <p:grpSpPr>
            <a:xfrm>
              <a:off x="2991070" y="2847830"/>
              <a:ext cx="1292897" cy="1422848"/>
              <a:chOff x="2915816" y="1186298"/>
              <a:chExt cx="1292897" cy="1433302"/>
            </a:xfrm>
          </p:grpSpPr>
          <p:pic>
            <p:nvPicPr>
              <p:cNvPr id="12" name="Resim 1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15816" y="1186298"/>
                <a:ext cx="1292897" cy="1433302"/>
              </a:xfrm>
              <a:prstGeom prst="rect">
                <a:avLst/>
              </a:prstGeom>
            </p:spPr>
          </p:pic>
          <p:sp>
            <p:nvSpPr>
              <p:cNvPr id="13" name="Metin kutusu 12"/>
              <p:cNvSpPr txBox="1"/>
              <p:nvPr/>
            </p:nvSpPr>
            <p:spPr>
              <a:xfrm>
                <a:off x="2932104" y="2132856"/>
                <a:ext cx="1132593" cy="3720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b="1" dirty="0">
                    <a:solidFill>
                      <a:srgbClr val="FF0000"/>
                    </a:solidFill>
                  </a:rPr>
                  <a:t>OYNAMA</a:t>
                </a:r>
              </a:p>
            </p:txBody>
          </p:sp>
        </p:grpSp>
        <p:sp>
          <p:nvSpPr>
            <p:cNvPr id="23" name="Metin kutusu 22"/>
            <p:cNvSpPr txBox="1"/>
            <p:nvPr/>
          </p:nvSpPr>
          <p:spPr>
            <a:xfrm>
              <a:off x="2915385" y="2800683"/>
              <a:ext cx="792088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1200" b="1" dirty="0">
                  <a:solidFill>
                    <a:srgbClr val="00B050"/>
                  </a:solidFill>
                </a:rPr>
                <a:t>Ağaç-2</a:t>
              </a:r>
            </a:p>
          </p:txBody>
        </p:sp>
      </p:grpSp>
      <p:grpSp>
        <p:nvGrpSpPr>
          <p:cNvPr id="25" name="Grup 24"/>
          <p:cNvGrpSpPr/>
          <p:nvPr/>
        </p:nvGrpSpPr>
        <p:grpSpPr>
          <a:xfrm>
            <a:off x="4466873" y="4706817"/>
            <a:ext cx="1364657" cy="1422848"/>
            <a:chOff x="2942872" y="4706817"/>
            <a:chExt cx="1364657" cy="1422848"/>
          </a:xfrm>
        </p:grpSpPr>
        <p:grpSp>
          <p:nvGrpSpPr>
            <p:cNvPr id="14" name="Grup 13"/>
            <p:cNvGrpSpPr/>
            <p:nvPr/>
          </p:nvGrpSpPr>
          <p:grpSpPr>
            <a:xfrm>
              <a:off x="3014632" y="4706817"/>
              <a:ext cx="1292897" cy="1422848"/>
              <a:chOff x="2915816" y="1186298"/>
              <a:chExt cx="1292897" cy="1433302"/>
            </a:xfrm>
          </p:grpSpPr>
          <p:pic>
            <p:nvPicPr>
              <p:cNvPr id="15" name="Resim 1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15816" y="1186298"/>
                <a:ext cx="1292897" cy="1433302"/>
              </a:xfrm>
              <a:prstGeom prst="rect">
                <a:avLst/>
              </a:prstGeom>
            </p:spPr>
          </p:pic>
          <p:sp>
            <p:nvSpPr>
              <p:cNvPr id="16" name="Metin kutusu 15"/>
              <p:cNvSpPr txBox="1"/>
              <p:nvPr/>
            </p:nvSpPr>
            <p:spPr>
              <a:xfrm>
                <a:off x="2932105" y="2132856"/>
                <a:ext cx="792088" cy="36933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b="1" dirty="0">
                    <a:solidFill>
                      <a:srgbClr val="00B050"/>
                    </a:solidFill>
                  </a:rPr>
                  <a:t>OYNA</a:t>
                </a:r>
              </a:p>
            </p:txBody>
          </p:sp>
        </p:grpSp>
        <p:sp>
          <p:nvSpPr>
            <p:cNvPr id="24" name="Metin kutusu 23"/>
            <p:cNvSpPr txBox="1"/>
            <p:nvPr/>
          </p:nvSpPr>
          <p:spPr>
            <a:xfrm>
              <a:off x="2942872" y="4706817"/>
              <a:ext cx="792088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1200" b="1" dirty="0">
                  <a:solidFill>
                    <a:srgbClr val="00B050"/>
                  </a:solidFill>
                </a:rPr>
                <a:t>Ağaç-3</a:t>
              </a:r>
            </a:p>
          </p:txBody>
        </p:sp>
      </p:grpSp>
      <p:cxnSp>
        <p:nvCxnSpPr>
          <p:cNvPr id="28" name="Düz Bağlayıcı 27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up 28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30" name="Grup 29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32" name="Dikdörtgen 31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33" name="Grup 32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34" name="Resim 33"/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35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31" name="Metin kutusu 30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0338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927648" y="184285"/>
            <a:ext cx="579613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LOJİSTİK REGRESYON</a:t>
            </a: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8" t="7411" b="6132"/>
          <a:stretch/>
        </p:blipFill>
        <p:spPr>
          <a:xfrm>
            <a:off x="1919537" y="1628800"/>
            <a:ext cx="8472829" cy="4032448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7" name="Grup 6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9" name="Dikdörtgen 8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0" name="Grup 9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1" name="Resim 10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2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8" name="Metin kutusu 7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3926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927648" y="184285"/>
            <a:ext cx="579613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LOJİSTİK REGRESYON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09"/>
          <a:stretch/>
        </p:blipFill>
        <p:spPr>
          <a:xfrm>
            <a:off x="2063552" y="1124744"/>
            <a:ext cx="7797800" cy="4666456"/>
          </a:xfrm>
          <a:prstGeom prst="rect">
            <a:avLst/>
          </a:prstGeom>
        </p:spPr>
      </p:pic>
      <p:cxnSp>
        <p:nvCxnSpPr>
          <p:cNvPr id="5" name="Düz Bağlayıcı 4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up 5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7" name="Grup 6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9" name="Dikdörtgen 8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0" name="Grup 9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1" name="Resim 10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2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8" name="Metin kutusu 7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818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483967" y="442765"/>
            <a:ext cx="769806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NAIVE BAYES TEOREMİ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7" y="1556792"/>
            <a:ext cx="8106841" cy="3744416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091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351584" y="476673"/>
            <a:ext cx="712879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SUPPORT VECTOR MACHINES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9" t="8455" r="8751" b="3729"/>
          <a:stretch/>
        </p:blipFill>
        <p:spPr>
          <a:xfrm>
            <a:off x="3492500" y="1677002"/>
            <a:ext cx="5029200" cy="4038601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7645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Düz Bağlayıcı 9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up 1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8" name="Grup 7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7" name="Dikdörtgen 6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6" name="Grup 5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4" name="Resim 3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5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2" name="Metin kutusu 11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6" name="Unvan 1"/>
          <p:cNvSpPr>
            <a:spLocks noGrp="1"/>
          </p:cNvSpPr>
          <p:nvPr>
            <p:ph type="ctrTitle"/>
          </p:nvPr>
        </p:nvSpPr>
        <p:spPr>
          <a:xfrm>
            <a:off x="1408703" y="405623"/>
            <a:ext cx="9144000" cy="675975"/>
          </a:xfrm>
        </p:spPr>
        <p:txBody>
          <a:bodyPr>
            <a:normAutofit/>
          </a:bodyPr>
          <a:lstStyle/>
          <a:p>
            <a:r>
              <a:rPr lang="tr-TR" sz="2600" b="1" dirty="0" err="1" smtClean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Spark</a:t>
            </a:r>
            <a:r>
              <a:rPr lang="tr-TR" sz="2600" b="1" dirty="0" smtClean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</a:t>
            </a:r>
            <a:r>
              <a:rPr lang="tr-TR" sz="2600" b="1" dirty="0" err="1" smtClean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Stack</a:t>
            </a:r>
            <a:endParaRPr lang="en-US" sz="2600" b="1" dirty="0">
              <a:solidFill>
                <a:srgbClr val="CD1F26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up 1"/>
          <p:cNvGrpSpPr/>
          <p:nvPr/>
        </p:nvGrpSpPr>
        <p:grpSpPr>
          <a:xfrm>
            <a:off x="1941112" y="2329492"/>
            <a:ext cx="8382082" cy="2990954"/>
            <a:chOff x="1941112" y="2329492"/>
            <a:chExt cx="8382082" cy="2990954"/>
          </a:xfrm>
        </p:grpSpPr>
        <p:grpSp>
          <p:nvGrpSpPr>
            <p:cNvPr id="22" name="Grup 21"/>
            <p:cNvGrpSpPr/>
            <p:nvPr/>
          </p:nvGrpSpPr>
          <p:grpSpPr>
            <a:xfrm>
              <a:off x="1941112" y="3513700"/>
              <a:ext cx="8382082" cy="1806746"/>
              <a:chOff x="1329212" y="4400117"/>
              <a:chExt cx="11958267" cy="699782"/>
            </a:xfrm>
          </p:grpSpPr>
          <p:sp>
            <p:nvSpPr>
              <p:cNvPr id="23" name="Dikdörtgen 22"/>
              <p:cNvSpPr/>
              <p:nvPr/>
            </p:nvSpPr>
            <p:spPr>
              <a:xfrm>
                <a:off x="1329212" y="4400117"/>
                <a:ext cx="11958267" cy="69978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Dikdörtgen 23"/>
              <p:cNvSpPr/>
              <p:nvPr/>
            </p:nvSpPr>
            <p:spPr>
              <a:xfrm>
                <a:off x="1393256" y="4417521"/>
                <a:ext cx="11851199" cy="66303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Metin kutusu 24"/>
              <p:cNvSpPr txBox="1"/>
              <p:nvPr/>
            </p:nvSpPr>
            <p:spPr>
              <a:xfrm>
                <a:off x="1638676" y="4480528"/>
                <a:ext cx="11605778" cy="3933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sz="2400" b="1" dirty="0" err="1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Spark</a:t>
                </a:r>
                <a:r>
                  <a:rPr lang="tr-TR" sz="2400" b="1" dirty="0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tr-TR" sz="2400" b="1" dirty="0" err="1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Core</a:t>
                </a:r>
                <a:r>
                  <a:rPr lang="tr-TR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algn="ctr"/>
                <a:r>
                  <a:rPr lang="tr-TR" b="1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Unstructured</a:t>
                </a:r>
                <a:r>
                  <a:rPr lang="tr-TR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  <a:r>
                  <a:rPr lang="tr-TR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RDD,</a:t>
                </a:r>
                <a:r>
                  <a:rPr lang="tr-TR" dirty="0"/>
                  <a:t> </a:t>
                </a:r>
                <a:r>
                  <a:rPr lang="tr-TR" dirty="0" err="1"/>
                  <a:t>Accumulators</a:t>
                </a:r>
                <a:r>
                  <a:rPr lang="tr-TR" dirty="0"/>
                  <a:t>, </a:t>
                </a:r>
                <a:r>
                  <a:rPr lang="tr-TR" dirty="0" err="1"/>
                  <a:t>and</a:t>
                </a:r>
                <a:r>
                  <a:rPr lang="tr-TR" dirty="0"/>
                  <a:t> Broadcast </a:t>
                </a:r>
                <a:r>
                  <a:rPr lang="tr-TR" dirty="0" err="1" smtClean="0"/>
                  <a:t>variables</a:t>
                </a:r>
                <a:endParaRPr lang="tr-TR" dirty="0" smtClean="0"/>
              </a:p>
              <a:p>
                <a:pPr algn="ctr"/>
                <a:r>
                  <a:rPr lang="tr-TR" b="1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Structured</a:t>
                </a:r>
                <a:r>
                  <a:rPr lang="tr-TR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  <a:r>
                  <a:rPr lang="tr-TR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tr-TR" dirty="0" err="1" smtClean="0"/>
                  <a:t>DataFrames</a:t>
                </a:r>
                <a:r>
                  <a:rPr lang="tr-TR" dirty="0"/>
                  <a:t>, </a:t>
                </a:r>
                <a:r>
                  <a:rPr lang="tr-TR" dirty="0" err="1"/>
                  <a:t>Datasets</a:t>
                </a:r>
                <a:r>
                  <a:rPr lang="tr-TR" dirty="0"/>
                  <a:t>, </a:t>
                </a:r>
                <a:r>
                  <a:rPr lang="tr-TR" dirty="0" err="1"/>
                  <a:t>Spark</a:t>
                </a:r>
                <a:r>
                  <a:rPr lang="tr-TR" dirty="0"/>
                  <a:t> SQL 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8" name="Grup 37"/>
            <p:cNvGrpSpPr/>
            <p:nvPr/>
          </p:nvGrpSpPr>
          <p:grpSpPr>
            <a:xfrm>
              <a:off x="1957836" y="2338820"/>
              <a:ext cx="1960704" cy="1061407"/>
              <a:chOff x="857316" y="4427827"/>
              <a:chExt cx="10492046" cy="643194"/>
            </a:xfrm>
          </p:grpSpPr>
          <p:sp>
            <p:nvSpPr>
              <p:cNvPr id="39" name="Dikdörtgen 38"/>
              <p:cNvSpPr/>
              <p:nvPr/>
            </p:nvSpPr>
            <p:spPr>
              <a:xfrm>
                <a:off x="857316" y="4427827"/>
                <a:ext cx="10492046" cy="64319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Dikdörtgen 39"/>
              <p:cNvSpPr/>
              <p:nvPr/>
            </p:nvSpPr>
            <p:spPr>
              <a:xfrm>
                <a:off x="1008048" y="4454716"/>
                <a:ext cx="10244737" cy="590996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Metin kutusu 40"/>
              <p:cNvSpPr txBox="1"/>
              <p:nvPr/>
            </p:nvSpPr>
            <p:spPr>
              <a:xfrm>
                <a:off x="1085805" y="4557560"/>
                <a:ext cx="9915457" cy="359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b="1" dirty="0" err="1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Spark</a:t>
                </a:r>
                <a:r>
                  <a:rPr lang="tr-TR" b="1" dirty="0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SQL</a:t>
                </a:r>
                <a:endParaRPr lang="en-US" b="1" dirty="0">
                  <a:solidFill>
                    <a:srgbClr val="CD1F26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4" name="Grup 53"/>
            <p:cNvGrpSpPr/>
            <p:nvPr/>
          </p:nvGrpSpPr>
          <p:grpSpPr>
            <a:xfrm>
              <a:off x="3930649" y="2341990"/>
              <a:ext cx="2079506" cy="1061407"/>
              <a:chOff x="857316" y="4427827"/>
              <a:chExt cx="10642779" cy="643194"/>
            </a:xfrm>
          </p:grpSpPr>
          <p:sp>
            <p:nvSpPr>
              <p:cNvPr id="55" name="Dikdörtgen 54"/>
              <p:cNvSpPr/>
              <p:nvPr/>
            </p:nvSpPr>
            <p:spPr>
              <a:xfrm>
                <a:off x="857316" y="4427827"/>
                <a:ext cx="10492046" cy="64319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Dikdörtgen 55"/>
              <p:cNvSpPr/>
              <p:nvPr/>
            </p:nvSpPr>
            <p:spPr>
              <a:xfrm>
                <a:off x="992102" y="4454716"/>
                <a:ext cx="10357260" cy="590996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Metin kutusu 56"/>
              <p:cNvSpPr txBox="1"/>
              <p:nvPr/>
            </p:nvSpPr>
            <p:spPr>
              <a:xfrm>
                <a:off x="1085807" y="4557560"/>
                <a:ext cx="10414288" cy="359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b="1" dirty="0" err="1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Spark</a:t>
                </a:r>
                <a:r>
                  <a:rPr lang="tr-TR" b="1" dirty="0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tr-TR" b="1" dirty="0" err="1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MLlib</a:t>
                </a:r>
                <a:endParaRPr lang="en-US" b="1" dirty="0">
                  <a:solidFill>
                    <a:srgbClr val="CD1F26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8" name="Grup 57"/>
            <p:cNvGrpSpPr/>
            <p:nvPr/>
          </p:nvGrpSpPr>
          <p:grpSpPr>
            <a:xfrm>
              <a:off x="6037196" y="2334736"/>
              <a:ext cx="2129332" cy="1061407"/>
              <a:chOff x="857316" y="4427827"/>
              <a:chExt cx="10642779" cy="643194"/>
            </a:xfrm>
          </p:grpSpPr>
          <p:sp>
            <p:nvSpPr>
              <p:cNvPr id="59" name="Dikdörtgen 58"/>
              <p:cNvSpPr/>
              <p:nvPr/>
            </p:nvSpPr>
            <p:spPr>
              <a:xfrm>
                <a:off x="857316" y="4427827"/>
                <a:ext cx="10492046" cy="64319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Dikdörtgen 59"/>
              <p:cNvSpPr/>
              <p:nvPr/>
            </p:nvSpPr>
            <p:spPr>
              <a:xfrm>
                <a:off x="1008048" y="4454716"/>
                <a:ext cx="10341314" cy="590996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Metin kutusu 60"/>
              <p:cNvSpPr txBox="1"/>
              <p:nvPr/>
            </p:nvSpPr>
            <p:spPr>
              <a:xfrm>
                <a:off x="1085807" y="4557560"/>
                <a:ext cx="10414288" cy="359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b="1" dirty="0" err="1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Spark</a:t>
                </a:r>
                <a:r>
                  <a:rPr lang="tr-TR" b="1" dirty="0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tr-TR" b="1" dirty="0" err="1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Streaming</a:t>
                </a:r>
                <a:endParaRPr lang="en-US" b="1" dirty="0">
                  <a:solidFill>
                    <a:srgbClr val="CD1F26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2" name="Grup 61"/>
            <p:cNvGrpSpPr/>
            <p:nvPr/>
          </p:nvGrpSpPr>
          <p:grpSpPr>
            <a:xfrm>
              <a:off x="8193862" y="2329492"/>
              <a:ext cx="2129332" cy="1061407"/>
              <a:chOff x="857316" y="4427827"/>
              <a:chExt cx="10642779" cy="643194"/>
            </a:xfrm>
          </p:grpSpPr>
          <p:sp>
            <p:nvSpPr>
              <p:cNvPr id="63" name="Dikdörtgen 62"/>
              <p:cNvSpPr/>
              <p:nvPr/>
            </p:nvSpPr>
            <p:spPr>
              <a:xfrm>
                <a:off x="857316" y="4427827"/>
                <a:ext cx="10642779" cy="64319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Dikdörtgen 63"/>
              <p:cNvSpPr/>
              <p:nvPr/>
            </p:nvSpPr>
            <p:spPr>
              <a:xfrm>
                <a:off x="1008046" y="4454716"/>
                <a:ext cx="10341314" cy="590996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Metin kutusu 64"/>
              <p:cNvSpPr txBox="1"/>
              <p:nvPr/>
            </p:nvSpPr>
            <p:spPr>
              <a:xfrm>
                <a:off x="1085807" y="4557560"/>
                <a:ext cx="10414288" cy="359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b="1" dirty="0" err="1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Spark</a:t>
                </a:r>
                <a:r>
                  <a:rPr lang="tr-TR" b="1" dirty="0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tr-TR" b="1" dirty="0" err="1" smtClean="0">
                    <a:solidFill>
                      <a:srgbClr val="CD1F26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GraphX</a:t>
                </a:r>
                <a:endParaRPr lang="en-US" b="1" dirty="0">
                  <a:solidFill>
                    <a:srgbClr val="CD1F26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3" name="Oval 2"/>
          <p:cNvSpPr/>
          <p:nvPr/>
        </p:nvSpPr>
        <p:spPr>
          <a:xfrm>
            <a:off x="3857852" y="1892299"/>
            <a:ext cx="2149186" cy="178243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729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702439" y="2420888"/>
            <a:ext cx="8429625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tr-TR" sz="44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UNSUPERVISED LEARNING (DENETİMSİZ ÖĞRENME) METODLARI</a:t>
            </a:r>
          </a:p>
        </p:txBody>
      </p:sp>
      <p:cxnSp>
        <p:nvCxnSpPr>
          <p:cNvPr id="3" name="Düz Bağlayıcı 2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 3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5" name="Grup 4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7" name="Dikdörtgen 6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8" name="Grup 7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6" name="Metin kutusu 5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6109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351584" y="476673"/>
            <a:ext cx="712879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K-ORTALAMALAR KÜMELEME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1" t="6755" r="7102" b="4038"/>
          <a:stretch/>
        </p:blipFill>
        <p:spPr>
          <a:xfrm>
            <a:off x="2990676" y="1677002"/>
            <a:ext cx="6489700" cy="4432300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721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364954" y="344537"/>
            <a:ext cx="778234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K-ORTALAMALAR KÜMELEME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28" y="1250061"/>
            <a:ext cx="2337830" cy="1944216"/>
          </a:xfrm>
          <a:prstGeom prst="rect">
            <a:avLst/>
          </a:prstGeom>
        </p:spPr>
      </p:pic>
      <p:sp>
        <p:nvSpPr>
          <p:cNvPr id="4" name="Sağ Ok 3"/>
          <p:cNvSpPr/>
          <p:nvPr/>
        </p:nvSpPr>
        <p:spPr>
          <a:xfrm>
            <a:off x="4185358" y="2060635"/>
            <a:ext cx="43204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89" y="1296798"/>
            <a:ext cx="2382983" cy="1850743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209" y="1263065"/>
            <a:ext cx="2493095" cy="1931212"/>
          </a:xfrm>
          <a:prstGeom prst="rect">
            <a:avLst/>
          </a:prstGeom>
        </p:spPr>
      </p:pic>
      <p:sp>
        <p:nvSpPr>
          <p:cNvPr id="7" name="Sağ Ok 6"/>
          <p:cNvSpPr/>
          <p:nvPr/>
        </p:nvSpPr>
        <p:spPr>
          <a:xfrm>
            <a:off x="7321815" y="2060635"/>
            <a:ext cx="43204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103" y="4028481"/>
            <a:ext cx="2709119" cy="2184482"/>
          </a:xfrm>
          <a:prstGeom prst="rect">
            <a:avLst/>
          </a:prstGeom>
        </p:spPr>
      </p:pic>
      <p:sp>
        <p:nvSpPr>
          <p:cNvPr id="9" name="Sağ Ok 8"/>
          <p:cNvSpPr/>
          <p:nvPr/>
        </p:nvSpPr>
        <p:spPr>
          <a:xfrm rot="6129526">
            <a:off x="9000541" y="3563666"/>
            <a:ext cx="43204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0" name="Sağ Ok 9"/>
          <p:cNvSpPr/>
          <p:nvPr/>
        </p:nvSpPr>
        <p:spPr>
          <a:xfrm rot="10800000">
            <a:off x="6121089" y="4793827"/>
            <a:ext cx="43204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1" name="Resim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954" y="3599465"/>
            <a:ext cx="3027375" cy="2510005"/>
          </a:xfrm>
          <a:prstGeom prst="rect">
            <a:avLst/>
          </a:prstGeom>
        </p:spPr>
      </p:pic>
      <p:cxnSp>
        <p:nvCxnSpPr>
          <p:cNvPr id="12" name="Düz Bağlayıcı 11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up 12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4" name="Grup 13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6" name="Dikdörtgen 15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7" name="Grup 16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8" name="Resim 17"/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9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5" name="Metin kutusu 14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511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9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063552" y="332657"/>
            <a:ext cx="7848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K-ORTALAMALAR KÜMELEME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855" y="1182324"/>
            <a:ext cx="6493696" cy="4812728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850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063552" y="332656"/>
            <a:ext cx="7848872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PRINCIPAL COMPONENT ANALYSIS </a:t>
            </a:r>
          </a:p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(TEMEL BİLEŞENLER ANALİZİ)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097" y="1628800"/>
            <a:ext cx="7035782" cy="4032448"/>
          </a:xfrm>
          <a:prstGeom prst="rect">
            <a:avLst/>
          </a:prstGeom>
        </p:spPr>
      </p:pic>
      <p:cxnSp>
        <p:nvCxnSpPr>
          <p:cNvPr id="5" name="Düz Bağlayıcı 4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up 5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7" name="Grup 6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9" name="Dikdörtgen 8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0" name="Grup 9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1" name="Resim 10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2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8" name="Metin kutusu 7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683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702439" y="2420888"/>
            <a:ext cx="8429625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tr-TR" sz="44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REINFORCEMENT LEARNING (PEKİŞTİRMELİ ÖĞRENME) METODLARI</a:t>
            </a:r>
          </a:p>
        </p:txBody>
      </p:sp>
      <p:cxnSp>
        <p:nvCxnSpPr>
          <p:cNvPr id="3" name="Düz Bağlayıcı 2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 3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5" name="Grup 4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7" name="Dikdörtgen 6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8" name="Grup 7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6" name="Metin kutusu 5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248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1703512" y="332657"/>
            <a:ext cx="7920880" cy="658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</a:pP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REINFORCEMENT LEARNING 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648" y="1196752"/>
            <a:ext cx="6351106" cy="4536504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701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702439" y="2420888"/>
            <a:ext cx="842962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tr-TR" sz="44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DEEP LEARNING</a:t>
            </a:r>
          </a:p>
        </p:txBody>
      </p:sp>
      <p:cxnSp>
        <p:nvCxnSpPr>
          <p:cNvPr id="3" name="Düz Bağlayıcı 2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 3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5" name="Grup 4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7" name="Dikdörtgen 6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8" name="Grup 7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6" name="Metin kutusu 5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0434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954" y="588999"/>
            <a:ext cx="5340068" cy="2286217"/>
          </a:xfrm>
          <a:prstGeom prst="rect">
            <a:avLst/>
          </a:prstGeom>
        </p:spPr>
      </p:pic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1241264" y="0"/>
            <a:ext cx="9493448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</a:pP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YAPAY SİNİR AĞLARI (NEURAL NETWORKS)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9" b="919"/>
          <a:stretch/>
        </p:blipFill>
        <p:spPr>
          <a:xfrm>
            <a:off x="2423592" y="2875215"/>
            <a:ext cx="6888392" cy="3816424"/>
          </a:xfrm>
          <a:prstGeom prst="rect">
            <a:avLst/>
          </a:prstGeom>
        </p:spPr>
      </p:pic>
      <p:cxnSp>
        <p:nvCxnSpPr>
          <p:cNvPr id="6" name="Düz Bağlayıcı 5"/>
          <p:cNvCxnSpPr/>
          <p:nvPr/>
        </p:nvCxnSpPr>
        <p:spPr>
          <a:xfrm>
            <a:off x="1524000" y="2875215"/>
            <a:ext cx="91440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740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135561" y="548557"/>
            <a:ext cx="7848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DEEP LEARNING (DERİN ÖĞRENME)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1" y="2132856"/>
            <a:ext cx="8057111" cy="3024336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743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Düz Bağlayıcı 9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up 1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8" name="Grup 7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7" name="Dikdörtgen 6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6" name="Grup 5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4" name="Resim 3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5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2" name="Metin kutusu 11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9" name="Resi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314" y="146917"/>
            <a:ext cx="10320836" cy="5856623"/>
          </a:xfrm>
          <a:prstGeom prst="rect">
            <a:avLst/>
          </a:prstGeom>
        </p:spPr>
      </p:pic>
      <p:cxnSp>
        <p:nvCxnSpPr>
          <p:cNvPr id="14" name="Düz Bağlayıcı 13"/>
          <p:cNvCxnSpPr/>
          <p:nvPr/>
        </p:nvCxnSpPr>
        <p:spPr>
          <a:xfrm>
            <a:off x="3592286" y="3696789"/>
            <a:ext cx="7380514" cy="1306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Düz Bağlayıcı 36"/>
          <p:cNvCxnSpPr/>
          <p:nvPr/>
        </p:nvCxnSpPr>
        <p:spPr>
          <a:xfrm>
            <a:off x="3592286" y="4066472"/>
            <a:ext cx="3822502" cy="1664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ikdörtgen 17">
            <a:hlinkClick r:id="rId4"/>
          </p:cNvPr>
          <p:cNvSpPr/>
          <p:nvPr/>
        </p:nvSpPr>
        <p:spPr>
          <a:xfrm>
            <a:off x="1104523" y="932507"/>
            <a:ext cx="2091350" cy="32773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0671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063552" y="332657"/>
            <a:ext cx="7848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DEEP LEARNING (DERİN ÖĞRENME)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649" y="1844824"/>
            <a:ext cx="6600825" cy="3219450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635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DESCRIPTIVE, PREDICTIVE, PRESCRIPTIVE</a:t>
            </a:r>
          </a:p>
        </p:txBody>
      </p:sp>
      <p:sp>
        <p:nvSpPr>
          <p:cNvPr id="6" name="Dikdörtgen 5"/>
          <p:cNvSpPr/>
          <p:nvPr/>
        </p:nvSpPr>
        <p:spPr>
          <a:xfrm>
            <a:off x="2426516" y="1050613"/>
            <a:ext cx="727280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Descriptive</a:t>
            </a: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1145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Olanı tanımlar, görselleştirir</a:t>
            </a:r>
          </a:p>
          <a:p>
            <a:pPr marL="21145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dirty="0" err="1">
                <a:latin typeface="Arial" panose="020B0604020202020204" pitchFamily="34" charset="0"/>
                <a:cs typeface="Arial" panose="020B0604020202020204" pitchFamily="34" charset="0"/>
              </a:rPr>
              <a:t>Aggregations</a:t>
            </a: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marL="21145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OLAP Küpleri,</a:t>
            </a:r>
          </a:p>
          <a:p>
            <a:pPr marL="21145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Predictive</a:t>
            </a: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1145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Tahmin,</a:t>
            </a:r>
          </a:p>
          <a:p>
            <a:pPr marL="21145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Öngörme,</a:t>
            </a:r>
          </a:p>
          <a:p>
            <a:pPr marL="21145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Trafik yoğunluğu tahmini, </a:t>
            </a:r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Prescriptive</a:t>
            </a: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1145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Tahmine ilave olarak alınacak önlemi söyleme</a:t>
            </a:r>
          </a:p>
          <a:p>
            <a:pPr marL="21145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1600" dirty="0">
                <a:latin typeface="Arial" panose="020B0604020202020204" pitchFamily="34" charset="0"/>
                <a:cs typeface="Arial" panose="020B0604020202020204" pitchFamily="34" charset="0"/>
              </a:rPr>
              <a:t>Trafik yoğunluğunda daha iyi yol önerme</a:t>
            </a:r>
          </a:p>
        </p:txBody>
      </p:sp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7" name="Grup 6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0" name="Dikdörtgen 9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1" name="Grup 10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2" name="Resim 11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3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8" name="Metin kutusu 7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711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1"/>
          <a:stretch/>
        </p:blipFill>
        <p:spPr>
          <a:xfrm>
            <a:off x="1946189" y="855876"/>
            <a:ext cx="8232301" cy="5205225"/>
          </a:xfrm>
          <a:prstGeom prst="rect">
            <a:avLst/>
          </a:prstGeom>
        </p:spPr>
      </p:pic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DESCRIPTIVE, PREDICTIVE, PRESCRIPTIVE</a:t>
            </a:r>
          </a:p>
        </p:txBody>
      </p:sp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761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689" y="1351467"/>
            <a:ext cx="9663301" cy="4345140"/>
          </a:xfrm>
          <a:prstGeom prst="rect">
            <a:avLst/>
          </a:prstGeom>
        </p:spPr>
      </p:pic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1847528" y="332657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DESCRIPTIVE, PREDICTIVE, PRESCRIPTIVE</a:t>
            </a:r>
          </a:p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İNSAN KATKISI</a:t>
            </a:r>
          </a:p>
        </p:txBody>
      </p:sp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9" name="Grup 8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0" name="Resim 9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1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459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695129" y="311752"/>
            <a:ext cx="84296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VERİ MADENCİLİĞİ</a:t>
            </a: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1308101" y="1029709"/>
            <a:ext cx="1038225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tr-TR" dirty="0"/>
              <a:t>Veri madenciliği, büyük veri setleri içinde ilk bakışta fark edilmeyen örüntü ve ilişkileri bulma sürecidir. </a:t>
            </a:r>
          </a:p>
          <a:p>
            <a:pPr lvl="1">
              <a:lnSpc>
                <a:spcPct val="150000"/>
              </a:lnSpc>
            </a:pPr>
            <a:r>
              <a:rPr lang="tr-TR" dirty="0"/>
              <a:t>Bu örüntü ve ilişkilerin bir faydası, anlamı veya sebebi olmalı ve bir probleme çözüm bulmalıdır.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067" y="2147776"/>
            <a:ext cx="6372200" cy="3584363"/>
          </a:xfrm>
          <a:prstGeom prst="rect">
            <a:avLst/>
          </a:prstGeom>
        </p:spPr>
      </p:pic>
      <p:cxnSp>
        <p:nvCxnSpPr>
          <p:cNvPr id="5" name="Düz Bağlayıcı 4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up 5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8" name="Grup 7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1" name="Dikdörtgen 10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2" name="Grup 11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3" name="Resim 12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4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0" name="Metin kutusu 9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3356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535407" y="290241"/>
            <a:ext cx="84296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VERİ MADENCİLİĞİ SÜRECİ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607" y="813461"/>
            <a:ext cx="6365223" cy="5285446"/>
          </a:xfrm>
          <a:prstGeom prst="rect">
            <a:avLst/>
          </a:prstGeom>
        </p:spPr>
      </p:pic>
      <p:cxnSp>
        <p:nvCxnSpPr>
          <p:cNvPr id="4" name="Düz Bağlayıcı 3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6" name="Grup 5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8" name="Dikdörtgen 7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0" name="Grup 9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1" name="Resim 10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2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7" name="Metin kutusu 6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367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876301" y="250767"/>
            <a:ext cx="1015015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VERİ BİLİMİ PROGRAMLAMA DİLİ&amp;FRAMEWORK</a:t>
            </a: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552" y="908721"/>
            <a:ext cx="1923810" cy="1657143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817" y="908721"/>
            <a:ext cx="2455027" cy="1657143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414" y="2548728"/>
            <a:ext cx="4238660" cy="1883849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541" y="947513"/>
            <a:ext cx="2694282" cy="2197524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499" y="2590940"/>
            <a:ext cx="1060616" cy="1304436"/>
          </a:xfrm>
          <a:prstGeom prst="rect">
            <a:avLst/>
          </a:prstGeom>
        </p:spPr>
      </p:pic>
      <p:pic>
        <p:nvPicPr>
          <p:cNvPr id="11" name="Resim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797" y="3212977"/>
            <a:ext cx="1994785" cy="1337045"/>
          </a:xfrm>
          <a:prstGeom prst="rect">
            <a:avLst/>
          </a:prstGeom>
        </p:spPr>
      </p:pic>
      <p:pic>
        <p:nvPicPr>
          <p:cNvPr id="12" name="Resim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954" y="512378"/>
            <a:ext cx="1433106" cy="1433106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861" y="4448925"/>
            <a:ext cx="4880008" cy="1617044"/>
          </a:xfrm>
          <a:prstGeom prst="rect">
            <a:avLst/>
          </a:prstGeom>
        </p:spPr>
      </p:pic>
      <p:pic>
        <p:nvPicPr>
          <p:cNvPr id="14" name="Resim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376" y="4550021"/>
            <a:ext cx="1594718" cy="1594718"/>
          </a:xfrm>
          <a:prstGeom prst="rect">
            <a:avLst/>
          </a:prstGeom>
        </p:spPr>
      </p:pic>
      <p:cxnSp>
        <p:nvCxnSpPr>
          <p:cNvPr id="15" name="Düz Bağlayıcı 14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up 15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7" name="Grup 16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9" name="Dikdörtgen 18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20" name="Grup 19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21" name="Resim 20"/>
                <p:cNvPicPr>
                  <a:picLocks noChangeAspect="1"/>
                </p:cNvPicPr>
                <p:nvPr/>
              </p:nvPicPr>
              <p:blipFill rotWithShape="1">
                <a:blip r:embed="rId1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22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8" name="Metin kutusu 17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4008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4" name="Dikdörtgen 3"/>
          <p:cNvSpPr/>
          <p:nvPr/>
        </p:nvSpPr>
        <p:spPr>
          <a:xfrm>
            <a:off x="2425936" y="1268761"/>
            <a:ext cx="7272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ikdörtgen 2"/>
          <p:cNvSpPr/>
          <p:nvPr/>
        </p:nvSpPr>
        <p:spPr>
          <a:xfrm>
            <a:off x="2063552" y="165905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551" y="1351466"/>
            <a:ext cx="6840760" cy="4549383"/>
          </a:xfrm>
          <a:prstGeom prst="rect">
            <a:avLst/>
          </a:prstGeom>
        </p:spPr>
      </p:pic>
      <p:cxnSp>
        <p:nvCxnSpPr>
          <p:cNvPr id="8" name="Düz Bağlayıcı 7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 9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1" name="Grup 10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3" name="Dikdörtgen 12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4" name="Grup 13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5" name="Resim 14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6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2" name="Metin kutusu 11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45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4" name="Dikdörtgen 3"/>
          <p:cNvSpPr/>
          <p:nvPr/>
        </p:nvSpPr>
        <p:spPr>
          <a:xfrm>
            <a:off x="2425936" y="1268761"/>
            <a:ext cx="7272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ikdörtgen 2"/>
          <p:cNvSpPr/>
          <p:nvPr/>
        </p:nvSpPr>
        <p:spPr>
          <a:xfrm>
            <a:off x="2063552" y="165905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965" y="1268761"/>
            <a:ext cx="6660335" cy="4320835"/>
          </a:xfrm>
          <a:prstGeom prst="rect">
            <a:avLst/>
          </a:prstGeom>
        </p:spPr>
      </p:pic>
      <p:cxnSp>
        <p:nvCxnSpPr>
          <p:cNvPr id="8" name="Düz Bağlayıcı 7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 9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1" name="Grup 10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3" name="Dikdörtgen 12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4" name="Grup 13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5" name="Resim 14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6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2" name="Metin kutusu 11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573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3" name="Dikdörtgen 2"/>
          <p:cNvSpPr/>
          <p:nvPr/>
        </p:nvSpPr>
        <p:spPr>
          <a:xfrm>
            <a:off x="2063552" y="165905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857" y="1772999"/>
            <a:ext cx="5458543" cy="4140114"/>
          </a:xfrm>
          <a:prstGeom prst="rect">
            <a:avLst/>
          </a:prstGeom>
        </p:spPr>
      </p:pic>
      <p:sp>
        <p:nvSpPr>
          <p:cNvPr id="10" name="Metin kutusu 9"/>
          <p:cNvSpPr txBox="1"/>
          <p:nvPr/>
        </p:nvSpPr>
        <p:spPr>
          <a:xfrm>
            <a:off x="3777484" y="1267577"/>
            <a:ext cx="5325288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2800" dirty="0">
                <a:latin typeface="Arial" panose="020B0604020202020204" pitchFamily="34" charset="0"/>
                <a:cs typeface="Arial" panose="020B0604020202020204" pitchFamily="34" charset="0"/>
              </a:rPr>
              <a:t>Makine Öğrenmesi Yeraltında</a:t>
            </a:r>
          </a:p>
        </p:txBody>
      </p:sp>
      <p:cxnSp>
        <p:nvCxnSpPr>
          <p:cNvPr id="8" name="Düz Bağlayıcı 7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 10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2" name="Grup 11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4" name="Dikdörtgen 13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5" name="Grup 14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6" name="Resim 15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7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3" name="Metin kutusu 12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52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Düz Bağlayıcı 5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up 7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0" name="Grup 9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2" name="Dikdörtgen 11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3" name="Grup 12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4" name="Resim 13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5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1" name="Metin kutusu 10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3" name="Resim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904" y="1683944"/>
            <a:ext cx="2372008" cy="2327533"/>
          </a:xfrm>
          <a:prstGeom prst="rect">
            <a:avLst/>
          </a:prstGeom>
        </p:spPr>
      </p:pic>
      <p:pic>
        <p:nvPicPr>
          <p:cNvPr id="4" name="Resi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1" r="14331"/>
          <a:stretch/>
        </p:blipFill>
        <p:spPr>
          <a:xfrm>
            <a:off x="5404015" y="3034434"/>
            <a:ext cx="2331000" cy="1954086"/>
          </a:xfrm>
          <a:prstGeom prst="rect">
            <a:avLst/>
          </a:prstGeom>
        </p:spPr>
      </p:pic>
      <p:sp>
        <p:nvSpPr>
          <p:cNvPr id="9" name="Dikdörtgen 8"/>
          <p:cNvSpPr/>
          <p:nvPr/>
        </p:nvSpPr>
        <p:spPr>
          <a:xfrm>
            <a:off x="8933364" y="748551"/>
            <a:ext cx="210826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tr-TR" sz="4000" b="1" dirty="0">
                <a:solidFill>
                  <a:prstClr val="black"/>
                </a:solidFill>
              </a:rPr>
              <a:t>S</a:t>
            </a:r>
            <a:r>
              <a:rPr lang="en-US" sz="4000" b="1" dirty="0" smtClean="0">
                <a:solidFill>
                  <a:prstClr val="black"/>
                </a:solidFill>
              </a:rPr>
              <a:t>electing</a:t>
            </a:r>
            <a:endParaRPr lang="en-US" sz="4000" b="1" dirty="0">
              <a:solidFill>
                <a:prstClr val="black"/>
              </a:solidFill>
            </a:endParaRPr>
          </a:p>
        </p:txBody>
      </p:sp>
      <p:sp>
        <p:nvSpPr>
          <p:cNvPr id="16" name="Dikdörtgen 15"/>
          <p:cNvSpPr/>
          <p:nvPr/>
        </p:nvSpPr>
        <p:spPr>
          <a:xfrm>
            <a:off x="5075292" y="2412302"/>
            <a:ext cx="29884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tr-TR" sz="4000" b="1" dirty="0">
                <a:solidFill>
                  <a:prstClr val="black"/>
                </a:solidFill>
              </a:rPr>
              <a:t>T</a:t>
            </a:r>
            <a:r>
              <a:rPr lang="en-US" sz="4000" b="1" dirty="0" err="1" smtClean="0">
                <a:solidFill>
                  <a:prstClr val="black"/>
                </a:solidFill>
              </a:rPr>
              <a:t>ransforming</a:t>
            </a:r>
            <a:endParaRPr lang="tr-TR" sz="4000" b="1" dirty="0">
              <a:solidFill>
                <a:prstClr val="black"/>
              </a:solidFill>
            </a:endParaRPr>
          </a:p>
        </p:txBody>
      </p:sp>
      <p:sp>
        <p:nvSpPr>
          <p:cNvPr id="17" name="Dikdörtgen 16"/>
          <p:cNvSpPr/>
          <p:nvPr/>
        </p:nvSpPr>
        <p:spPr>
          <a:xfrm>
            <a:off x="1343774" y="940566"/>
            <a:ext cx="242720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prstClr val="black"/>
                </a:solidFill>
              </a:rPr>
              <a:t>Extracting</a:t>
            </a:r>
            <a:r>
              <a:rPr lang="tr-TR" sz="4000" b="1" dirty="0">
                <a:solidFill>
                  <a:prstClr val="black"/>
                </a:solidFill>
              </a:rPr>
              <a:t> </a:t>
            </a:r>
            <a:endParaRPr lang="tr-TR" dirty="0"/>
          </a:p>
        </p:txBody>
      </p:sp>
      <p:pic>
        <p:nvPicPr>
          <p:cNvPr id="18" name="Resim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652" y="1456437"/>
            <a:ext cx="2525691" cy="196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61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4" name="Dikdörtgen 3"/>
          <p:cNvSpPr/>
          <p:nvPr/>
        </p:nvSpPr>
        <p:spPr>
          <a:xfrm>
            <a:off x="2425936" y="1268761"/>
            <a:ext cx="7272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801" y="1286763"/>
            <a:ext cx="6456259" cy="4754386"/>
          </a:xfrm>
          <a:prstGeom prst="rect">
            <a:avLst/>
          </a:prstGeom>
        </p:spPr>
      </p:pic>
      <p:sp>
        <p:nvSpPr>
          <p:cNvPr id="10" name="Metin kutusu 9"/>
          <p:cNvSpPr txBox="1"/>
          <p:nvPr/>
        </p:nvSpPr>
        <p:spPr>
          <a:xfrm>
            <a:off x="1670359" y="4976138"/>
            <a:ext cx="1907704" cy="89255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2600" b="1" dirty="0">
                <a:latin typeface="Arial" panose="020B0604020202020204" pitchFamily="34" charset="0"/>
                <a:cs typeface="Arial" panose="020B0604020202020204" pitchFamily="34" charset="0"/>
              </a:rPr>
              <a:t>Sahtecilik Tespiti</a:t>
            </a:r>
          </a:p>
        </p:txBody>
      </p:sp>
      <p:cxnSp>
        <p:nvCxnSpPr>
          <p:cNvPr id="8" name="Düz Bağlayıcı 7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 10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2" name="Grup 11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4" name="Dikdörtgen 13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5" name="Grup 14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6" name="Resim 15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7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3" name="Metin kutusu 12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180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3" name="Dikdörtgen 2"/>
          <p:cNvSpPr/>
          <p:nvPr/>
        </p:nvSpPr>
        <p:spPr>
          <a:xfrm>
            <a:off x="2063552" y="165905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089" y="2028383"/>
            <a:ext cx="8572500" cy="3810000"/>
          </a:xfrm>
          <a:prstGeom prst="rect">
            <a:avLst/>
          </a:prstGeom>
        </p:spPr>
      </p:pic>
      <p:sp>
        <p:nvSpPr>
          <p:cNvPr id="8" name="Metin kutusu 7"/>
          <p:cNvSpPr txBox="1"/>
          <p:nvPr/>
        </p:nvSpPr>
        <p:spPr>
          <a:xfrm>
            <a:off x="3938103" y="1391874"/>
            <a:ext cx="424847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b="1" dirty="0">
                <a:latin typeface="Arial" panose="020B0604020202020204" pitchFamily="34" charset="0"/>
                <a:cs typeface="Arial" panose="020B0604020202020204" pitchFamily="34" charset="0"/>
              </a:rPr>
              <a:t>Kişiselleştirilmiş E Ticaret </a:t>
            </a:r>
          </a:p>
        </p:txBody>
      </p:sp>
      <p:cxnSp>
        <p:nvCxnSpPr>
          <p:cNvPr id="10" name="Düz Bağlayıcı 9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 10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2" name="Grup 11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4" name="Dikdörtgen 13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5" name="Grup 14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6" name="Resim 15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7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3" name="Metin kutusu 12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615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4" name="Dikdörtgen 3"/>
          <p:cNvSpPr/>
          <p:nvPr/>
        </p:nvSpPr>
        <p:spPr>
          <a:xfrm>
            <a:off x="2425936" y="1268761"/>
            <a:ext cx="7272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ikdörtgen 2"/>
          <p:cNvSpPr/>
          <p:nvPr/>
        </p:nvSpPr>
        <p:spPr>
          <a:xfrm>
            <a:off x="2063552" y="165905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336"/>
          <a:stretch/>
        </p:blipFill>
        <p:spPr>
          <a:xfrm>
            <a:off x="2792308" y="1419705"/>
            <a:ext cx="3671992" cy="4419989"/>
          </a:xfrm>
          <a:prstGeom prst="rect">
            <a:avLst/>
          </a:prstGeom>
        </p:spPr>
      </p:pic>
      <p:sp>
        <p:nvSpPr>
          <p:cNvPr id="10" name="Metin kutusu 9"/>
          <p:cNvSpPr txBox="1"/>
          <p:nvPr/>
        </p:nvSpPr>
        <p:spPr>
          <a:xfrm>
            <a:off x="7418175" y="3145426"/>
            <a:ext cx="1907704" cy="89255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2600" b="1" dirty="0" err="1">
                <a:latin typeface="Arial" panose="020B0604020202020204" pitchFamily="34" charset="0"/>
                <a:cs typeface="Arial" panose="020B0604020202020204" pitchFamily="34" charset="0"/>
              </a:rPr>
              <a:t>Log</a:t>
            </a:r>
            <a:r>
              <a:rPr lang="tr-TR" sz="2600" b="1" dirty="0">
                <a:latin typeface="Arial" panose="020B0604020202020204" pitchFamily="34" charset="0"/>
                <a:cs typeface="Arial" panose="020B0604020202020204" pitchFamily="34" charset="0"/>
              </a:rPr>
              <a:t> Analizi</a:t>
            </a:r>
          </a:p>
        </p:txBody>
      </p:sp>
      <p:cxnSp>
        <p:nvCxnSpPr>
          <p:cNvPr id="8" name="Düz Bağlayıcı 7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 10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2" name="Grup 11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4" name="Dikdörtgen 13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5" name="Grup 14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6" name="Resim 15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7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3" name="Metin kutusu 12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305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211"/>
          <a:stretch/>
        </p:blipFill>
        <p:spPr>
          <a:xfrm>
            <a:off x="2279577" y="1825896"/>
            <a:ext cx="7241747" cy="3664989"/>
          </a:xfrm>
          <a:prstGeom prst="rect">
            <a:avLst/>
          </a:prstGeom>
        </p:spPr>
      </p:pic>
      <p:sp>
        <p:nvSpPr>
          <p:cNvPr id="11" name="Metin kutusu 10"/>
          <p:cNvSpPr txBox="1"/>
          <p:nvPr/>
        </p:nvSpPr>
        <p:spPr>
          <a:xfrm>
            <a:off x="3647728" y="1391874"/>
            <a:ext cx="424847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b="1" dirty="0" err="1">
                <a:latin typeface="Arial" panose="020B0604020202020204" pitchFamily="34" charset="0"/>
                <a:cs typeface="Arial" panose="020B0604020202020204" pitchFamily="34" charset="0"/>
              </a:rPr>
              <a:t>Operasyonel</a:t>
            </a:r>
            <a:r>
              <a:rPr lang="tr-TR" b="1" dirty="0">
                <a:latin typeface="Arial" panose="020B0604020202020204" pitchFamily="34" charset="0"/>
                <a:cs typeface="Arial" panose="020B0604020202020204" pitchFamily="34" charset="0"/>
              </a:rPr>
              <a:t> Etkinliği Arttırma</a:t>
            </a:r>
          </a:p>
        </p:txBody>
      </p:sp>
      <p:cxnSp>
        <p:nvCxnSpPr>
          <p:cNvPr id="6" name="Düz Bağlayıcı 5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up 7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0" name="Grup 9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3" name="Dikdörtgen 12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4" name="Grup 13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5" name="Resim 14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6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2" name="Metin kutusu 11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210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4" name="Dikdörtgen 3"/>
          <p:cNvSpPr/>
          <p:nvPr/>
        </p:nvSpPr>
        <p:spPr>
          <a:xfrm>
            <a:off x="2425936" y="1268761"/>
            <a:ext cx="7272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ikdörtgen 2"/>
          <p:cNvSpPr/>
          <p:nvPr/>
        </p:nvSpPr>
        <p:spPr>
          <a:xfrm>
            <a:off x="2063552" y="165905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976" y="1242244"/>
            <a:ext cx="7874000" cy="4826000"/>
          </a:xfrm>
          <a:prstGeom prst="rect">
            <a:avLst/>
          </a:prstGeom>
        </p:spPr>
      </p:pic>
      <p:sp>
        <p:nvSpPr>
          <p:cNvPr id="6" name="Metin kutusu 5"/>
          <p:cNvSpPr txBox="1"/>
          <p:nvPr/>
        </p:nvSpPr>
        <p:spPr>
          <a:xfrm>
            <a:off x="7896200" y="5679570"/>
            <a:ext cx="17281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b="1" dirty="0">
                <a:latin typeface="Arial" panose="020B0604020202020204" pitchFamily="34" charset="0"/>
                <a:cs typeface="Arial" panose="020B0604020202020204" pitchFamily="34" charset="0"/>
              </a:rPr>
              <a:t>Ses tanıma</a:t>
            </a:r>
          </a:p>
        </p:txBody>
      </p:sp>
      <p:cxnSp>
        <p:nvCxnSpPr>
          <p:cNvPr id="8" name="Düz Bağlayıcı 7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 9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1" name="Grup 10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3" name="Dikdörtgen 12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4" name="Grup 13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5" name="Resim 14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6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2" name="Metin kutusu 11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79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8" y="332656"/>
            <a:ext cx="8429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4" name="Dikdörtgen 3"/>
          <p:cNvSpPr/>
          <p:nvPr/>
        </p:nvSpPr>
        <p:spPr>
          <a:xfrm>
            <a:off x="2425936" y="1268761"/>
            <a:ext cx="7272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ikdörtgen 2"/>
          <p:cNvSpPr/>
          <p:nvPr/>
        </p:nvSpPr>
        <p:spPr>
          <a:xfrm>
            <a:off x="2063552" y="165905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936" y="1684771"/>
            <a:ext cx="7620000" cy="4000500"/>
          </a:xfrm>
          <a:prstGeom prst="rect">
            <a:avLst/>
          </a:prstGeom>
        </p:spPr>
      </p:pic>
      <p:cxnSp>
        <p:nvCxnSpPr>
          <p:cNvPr id="8" name="Düz Bağlayıcı 7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 9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1" name="Grup 10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3" name="Dikdörtgen 12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4" name="Grup 13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5" name="Resim 14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6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2" name="Metin kutusu 11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1236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004403" y="288786"/>
            <a:ext cx="10115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4" name="Dikdörtgen 3"/>
          <p:cNvSpPr/>
          <p:nvPr/>
        </p:nvSpPr>
        <p:spPr>
          <a:xfrm>
            <a:off x="2425936" y="1268761"/>
            <a:ext cx="7272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ikdörtgen 2"/>
          <p:cNvSpPr/>
          <p:nvPr/>
        </p:nvSpPr>
        <p:spPr>
          <a:xfrm>
            <a:off x="2063552" y="165905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747" y="812006"/>
            <a:ext cx="7884368" cy="5256245"/>
          </a:xfrm>
          <a:prstGeom prst="rect">
            <a:avLst/>
          </a:prstGeom>
        </p:spPr>
      </p:pic>
      <p:cxnSp>
        <p:nvCxnSpPr>
          <p:cNvPr id="10" name="Düz Bağlayıcı 9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 10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12" name="Grup 11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4" name="Dikdörtgen 13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5" name="Grup 14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6" name="Resim 15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7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3" name="Metin kutusu 12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806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954211" y="263261"/>
            <a:ext cx="104841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B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VE BÜYÜK VER</a:t>
            </a:r>
            <a:r>
              <a:rPr lang="tr-TR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İ</a:t>
            </a:r>
            <a:r>
              <a:rPr lang="sv-SE" sz="28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ÖRNEK UYGULAMALARI</a:t>
            </a:r>
          </a:p>
        </p:txBody>
      </p:sp>
      <p:sp>
        <p:nvSpPr>
          <p:cNvPr id="4" name="Dikdörtgen 3"/>
          <p:cNvSpPr/>
          <p:nvPr/>
        </p:nvSpPr>
        <p:spPr>
          <a:xfrm>
            <a:off x="2425936" y="1268761"/>
            <a:ext cx="7272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r-T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ikdörtgen 2"/>
          <p:cNvSpPr/>
          <p:nvPr/>
        </p:nvSpPr>
        <p:spPr>
          <a:xfrm>
            <a:off x="2063552" y="165905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sp>
        <p:nvSpPr>
          <p:cNvPr id="7" name="Dikdörtgen 6"/>
          <p:cNvSpPr/>
          <p:nvPr/>
        </p:nvSpPr>
        <p:spPr>
          <a:xfrm>
            <a:off x="2051865" y="36583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Lato"/>
              </a:rPr>
              <a:t> </a:t>
            </a:r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27" y="3391666"/>
            <a:ext cx="8697539" cy="3286584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08" y="898521"/>
            <a:ext cx="3739718" cy="249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42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847529" y="188640"/>
            <a:ext cx="8429625" cy="1089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0" lvl="1" algn="ctr">
              <a:lnSpc>
                <a:spcPct val="90000"/>
              </a:lnSpc>
              <a:spcBef>
                <a:spcPct val="0"/>
              </a:spcBef>
            </a:pPr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MAKİNE ÖĞRENMESİ KATEGORİZASYON</a:t>
            </a:r>
          </a:p>
        </p:txBody>
      </p:sp>
      <p:sp>
        <p:nvSpPr>
          <p:cNvPr id="2" name="Dikdörtgen 1"/>
          <p:cNvSpPr/>
          <p:nvPr/>
        </p:nvSpPr>
        <p:spPr>
          <a:xfrm>
            <a:off x="623392" y="1404640"/>
            <a:ext cx="5472608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3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Supervised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Learning (Denetimli Öğrenme)</a:t>
            </a:r>
          </a:p>
          <a:p>
            <a:pPr lvl="4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Regresyon</a:t>
            </a:r>
          </a:p>
          <a:p>
            <a:pPr lvl="4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Sınıflandırma</a:t>
            </a:r>
          </a:p>
          <a:p>
            <a:pPr lvl="5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Karar Ağaçları</a:t>
            </a:r>
          </a:p>
          <a:p>
            <a:pPr lvl="5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Random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Forests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5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Lojistik Regresyon</a:t>
            </a:r>
          </a:p>
          <a:p>
            <a:pPr lvl="5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En Yakın Komşu</a:t>
            </a:r>
          </a:p>
          <a:p>
            <a:pPr lvl="5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Naive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Bayes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5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Support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Vector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Machines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3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Reinforcement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Learning (Pekiştirmeli Öğrenme)</a:t>
            </a:r>
          </a:p>
          <a:p>
            <a:pPr lvl="4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Markov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Decision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3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Deep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Learning (Derin Öğrenme)</a:t>
            </a:r>
          </a:p>
          <a:p>
            <a:pPr lvl="4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Yapay Sinir Ağları (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Neural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Networks)</a:t>
            </a:r>
          </a:p>
          <a:p>
            <a:pPr lvl="5">
              <a:lnSpc>
                <a:spcPct val="150000"/>
              </a:lnSpc>
            </a:pP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Dikdörtgen 6"/>
          <p:cNvSpPr/>
          <p:nvPr/>
        </p:nvSpPr>
        <p:spPr>
          <a:xfrm>
            <a:off x="4516513" y="1408205"/>
            <a:ext cx="576064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3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Unsupervised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Learning (Denetimsiz Öğrenme)</a:t>
            </a:r>
          </a:p>
          <a:p>
            <a:pPr lvl="4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Kümeleme</a:t>
            </a:r>
          </a:p>
          <a:p>
            <a:pPr lvl="5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Kmeans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5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Hiyerarşik (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Dendogram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)	</a:t>
            </a:r>
          </a:p>
          <a:p>
            <a:pPr lvl="4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Self-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organizing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Maps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4">
              <a:lnSpc>
                <a:spcPct val="150000"/>
              </a:lnSpc>
            </a:pP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Apriori (Birliktelik Kuralı)</a:t>
            </a:r>
          </a:p>
          <a:p>
            <a:pPr lvl="4">
              <a:lnSpc>
                <a:spcPct val="150000"/>
              </a:lnSpc>
            </a:pPr>
            <a:r>
              <a:rPr lang="tr-TR" sz="1400" dirty="0" err="1">
                <a:latin typeface="Arial" panose="020B0604020202020204" pitchFamily="34" charset="0"/>
                <a:cs typeface="Arial" panose="020B0604020202020204" pitchFamily="34" charset="0"/>
              </a:rPr>
              <a:t>Principal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Component Analysis (Temel     Bileşenler Analizi)</a:t>
            </a:r>
          </a:p>
          <a:p>
            <a:pPr lvl="3">
              <a:lnSpc>
                <a:spcPct val="150000"/>
              </a:lnSpc>
            </a:pP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Düz Bağlayıcı 4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up 5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8" name="Grup 7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11" name="Dikdörtgen 10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2" name="Grup 11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3" name="Resim 12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4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0" name="Metin kutusu 9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72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639617" y="335888"/>
            <a:ext cx="7637537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>
              <a:lnSpc>
                <a:spcPct val="90000"/>
              </a:lnSpc>
              <a:spcBef>
                <a:spcPct val="0"/>
              </a:spcBef>
            </a:pPr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ÖĞRENMEDE ÖZELLİK SEÇİMİ</a:t>
            </a: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553" y="1196752"/>
            <a:ext cx="8412427" cy="504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73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ChangeArrowheads="1"/>
          </p:cNvSpPr>
          <p:nvPr/>
        </p:nvSpPr>
        <p:spPr bwMode="auto">
          <a:xfrm>
            <a:off x="2639617" y="335888"/>
            <a:ext cx="7637537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>
              <a:lnSpc>
                <a:spcPct val="90000"/>
              </a:lnSpc>
              <a:spcBef>
                <a:spcPct val="0"/>
              </a:spcBef>
            </a:pPr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ÖĞRENMEDE ÖZELLİK SEÇİMİ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52736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37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2639617" y="335887"/>
            <a:ext cx="7637537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SUPERVISED LEARNING (DENETİMLİ ÖĞRENME)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138" y="2003161"/>
            <a:ext cx="2426803" cy="1689661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5231904" y="5157193"/>
            <a:ext cx="8640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8000" dirty="0">
                <a:latin typeface="Blackadder ITC" panose="04020505051007020D02" pitchFamily="82" charset="0"/>
              </a:rPr>
              <a:t>B</a:t>
            </a:r>
          </a:p>
        </p:txBody>
      </p:sp>
      <p:sp>
        <p:nvSpPr>
          <p:cNvPr id="6" name="Sağ Ok 5"/>
          <p:cNvSpPr/>
          <p:nvPr/>
        </p:nvSpPr>
        <p:spPr>
          <a:xfrm>
            <a:off x="3802501" y="2523955"/>
            <a:ext cx="1008112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26"/>
          <a:stretch/>
        </p:blipFill>
        <p:spPr>
          <a:xfrm>
            <a:off x="1958777" y="1683145"/>
            <a:ext cx="1800200" cy="2329695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26"/>
          <a:stretch/>
        </p:blipFill>
        <p:spPr>
          <a:xfrm>
            <a:off x="1958777" y="4293097"/>
            <a:ext cx="1800200" cy="2329695"/>
          </a:xfrm>
          <a:prstGeom prst="rect">
            <a:avLst/>
          </a:prstGeom>
        </p:spPr>
      </p:pic>
      <p:sp>
        <p:nvSpPr>
          <p:cNvPr id="9" name="Sağ Ok 8"/>
          <p:cNvSpPr/>
          <p:nvPr/>
        </p:nvSpPr>
        <p:spPr>
          <a:xfrm>
            <a:off x="3935760" y="5393727"/>
            <a:ext cx="1008112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0" name="Sağ Ok 9"/>
          <p:cNvSpPr/>
          <p:nvPr/>
        </p:nvSpPr>
        <p:spPr>
          <a:xfrm>
            <a:off x="6785489" y="5393726"/>
            <a:ext cx="1008112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1" name="Metin kutusu 10"/>
          <p:cNvSpPr txBox="1"/>
          <p:nvPr/>
        </p:nvSpPr>
        <p:spPr>
          <a:xfrm>
            <a:off x="8393832" y="5056044"/>
            <a:ext cx="8640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2" name="Sağ Ok 11"/>
          <p:cNvSpPr/>
          <p:nvPr/>
        </p:nvSpPr>
        <p:spPr>
          <a:xfrm>
            <a:off x="7450676" y="2470489"/>
            <a:ext cx="1008112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3" name="Metin kutusu 12"/>
          <p:cNvSpPr txBox="1"/>
          <p:nvPr/>
        </p:nvSpPr>
        <p:spPr>
          <a:xfrm>
            <a:off x="8657385" y="2470490"/>
            <a:ext cx="1441336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</a:p>
        </p:txBody>
      </p:sp>
      <p:sp>
        <p:nvSpPr>
          <p:cNvPr id="14" name="Metin kutusu 13"/>
          <p:cNvSpPr txBox="1"/>
          <p:nvPr/>
        </p:nvSpPr>
        <p:spPr>
          <a:xfrm>
            <a:off x="5663952" y="4346082"/>
            <a:ext cx="4320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33021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9" grpId="0" animBg="1"/>
      <p:bldP spid="10" grpId="0" animBg="1"/>
      <p:bldP spid="11" grpId="0"/>
      <p:bldP spid="12" grpId="0" animBg="1"/>
      <p:bldP spid="13" grpId="0" animBg="1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" t="17682" b="13356"/>
          <a:stretch/>
        </p:blipFill>
        <p:spPr>
          <a:xfrm>
            <a:off x="2423592" y="2276872"/>
            <a:ext cx="7941196" cy="2808312"/>
          </a:xfrm>
          <a:prstGeom prst="rect">
            <a:avLst/>
          </a:prstGeom>
        </p:spPr>
      </p:pic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1527979" y="404664"/>
            <a:ext cx="875315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1" algn="ctr"/>
            <a:r>
              <a:rPr lang="tr-TR" sz="3600" b="1" dirty="0">
                <a:solidFill>
                  <a:srgbClr val="CD1F26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UNSUPERVISED LEARNING (DENETİMSİZ ÖĞRENME)</a:t>
            </a:r>
          </a:p>
        </p:txBody>
      </p:sp>
      <p:cxnSp>
        <p:nvCxnSpPr>
          <p:cNvPr id="5" name="Düz Bağlayıcı 4"/>
          <p:cNvCxnSpPr/>
          <p:nvPr/>
        </p:nvCxnSpPr>
        <p:spPr>
          <a:xfrm>
            <a:off x="228596" y="6166763"/>
            <a:ext cx="11768671" cy="0"/>
          </a:xfrm>
          <a:prstGeom prst="line">
            <a:avLst/>
          </a:prstGeom>
          <a:ln w="101600" cmpd="thickThin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up 5"/>
          <p:cNvGrpSpPr/>
          <p:nvPr/>
        </p:nvGrpSpPr>
        <p:grpSpPr>
          <a:xfrm>
            <a:off x="228596" y="6231467"/>
            <a:ext cx="3041654" cy="492576"/>
            <a:chOff x="228596" y="6231467"/>
            <a:chExt cx="3041654" cy="492576"/>
          </a:xfrm>
        </p:grpSpPr>
        <p:grpSp>
          <p:nvGrpSpPr>
            <p:cNvPr id="7" name="Grup 6"/>
            <p:cNvGrpSpPr/>
            <p:nvPr/>
          </p:nvGrpSpPr>
          <p:grpSpPr>
            <a:xfrm>
              <a:off x="228596" y="6231467"/>
              <a:ext cx="2802471" cy="457084"/>
              <a:chOff x="127000" y="5901146"/>
              <a:chExt cx="5156200" cy="838200"/>
            </a:xfrm>
          </p:grpSpPr>
          <p:sp>
            <p:nvSpPr>
              <p:cNvPr id="9" name="Dikdörtgen 8"/>
              <p:cNvSpPr/>
              <p:nvPr/>
            </p:nvSpPr>
            <p:spPr>
              <a:xfrm>
                <a:off x="127000" y="5901146"/>
                <a:ext cx="5156200" cy="838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0" name="Grup 9"/>
              <p:cNvGrpSpPr/>
              <p:nvPr/>
            </p:nvGrpSpPr>
            <p:grpSpPr>
              <a:xfrm>
                <a:off x="211667" y="6019800"/>
                <a:ext cx="5012266" cy="605115"/>
                <a:chOff x="211667" y="6019800"/>
                <a:chExt cx="5012266" cy="605115"/>
              </a:xfrm>
            </p:grpSpPr>
            <p:pic>
              <p:nvPicPr>
                <p:cNvPr id="11" name="Resim 10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387" t="8319" r="18355" b="50150"/>
                <a:stretch/>
              </p:blipFill>
              <p:spPr>
                <a:xfrm>
                  <a:off x="211667" y="6019800"/>
                  <a:ext cx="1072095" cy="600892"/>
                </a:xfrm>
                <a:prstGeom prst="rect">
                  <a:avLst/>
                </a:prstGeom>
              </p:spPr>
            </p:pic>
            <p:sp>
              <p:nvSpPr>
                <p:cNvPr id="12" name="Unvan 1"/>
                <p:cNvSpPr txBox="1">
                  <a:spLocks/>
                </p:cNvSpPr>
                <p:nvPr/>
              </p:nvSpPr>
              <p:spPr>
                <a:xfrm>
                  <a:off x="1283763" y="6024023"/>
                  <a:ext cx="3940170" cy="60089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tr-TR" sz="2000" dirty="0" smtClean="0">
                      <a:solidFill>
                        <a:srgbClr val="CB171F"/>
                      </a:solidFill>
                      <a:latin typeface="Constantia" panose="02030602050306030303" pitchFamily="18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Veri Bilimi Okulu</a:t>
                  </a:r>
                  <a:endParaRPr lang="en-US" sz="2000" dirty="0">
                    <a:solidFill>
                      <a:srgbClr val="CB171F"/>
                    </a:solidFill>
                    <a:latin typeface="Constantia" panose="02030602050306030303" pitchFamily="18" charset="0"/>
                    <a:ea typeface="Verdana" panose="020B060403050404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8" name="Metin kutusu 7"/>
            <p:cNvSpPr txBox="1"/>
            <p:nvPr/>
          </p:nvSpPr>
          <p:spPr>
            <a:xfrm>
              <a:off x="1582782" y="6493211"/>
              <a:ext cx="168746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rgbClr val="0B8043"/>
                  </a:solidFill>
                </a:rPr>
                <a:t>https:</a:t>
              </a:r>
              <a:r>
                <a:rPr lang="en-US" sz="900" dirty="0" smtClean="0">
                  <a:solidFill>
                    <a:schemeClr val="bg1">
                      <a:lumMod val="50000"/>
                    </a:schemeClr>
                  </a:solidFill>
                </a:rPr>
                <a:t>//www.veribilimi.co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450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3664</TotalTime>
  <Words>741</Words>
  <Application>Microsoft Office PowerPoint</Application>
  <PresentationFormat>Geniş ekran</PresentationFormat>
  <Paragraphs>217</Paragraphs>
  <Slides>47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8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47</vt:i4>
      </vt:variant>
    </vt:vector>
  </HeadingPairs>
  <TitlesOfParts>
    <vt:vector size="56" baseType="lpstr">
      <vt:lpstr>Arial</vt:lpstr>
      <vt:lpstr>Blackadder ITC</vt:lpstr>
      <vt:lpstr>Calibri</vt:lpstr>
      <vt:lpstr>Calibri Light</vt:lpstr>
      <vt:lpstr>Consolas</vt:lpstr>
      <vt:lpstr>Constantia</vt:lpstr>
      <vt:lpstr>Lato</vt:lpstr>
      <vt:lpstr>Verdana</vt:lpstr>
      <vt:lpstr>Office Teması</vt:lpstr>
      <vt:lpstr>ile Makine Öğrenmesi </vt:lpstr>
      <vt:lpstr>Spark Stack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Erkan ŞİRİN</dc:creator>
  <cp:lastModifiedBy>Erkan ŞİRİN</cp:lastModifiedBy>
  <cp:revision>91</cp:revision>
  <dcterms:created xsi:type="dcterms:W3CDTF">2018-03-04T09:30:49Z</dcterms:created>
  <dcterms:modified xsi:type="dcterms:W3CDTF">2019-02-06T18:59:34Z</dcterms:modified>
</cp:coreProperties>
</file>

<file path=docProps/thumbnail.jpeg>
</file>